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2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000000"/>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txBody>
          <a:bodyPr/>
          <a:lstStyle/>
          <a:p>
            <a:endParaRPr lang="en-IN"/>
          </a:p>
        </p:txBody>
      </p:sp>
      <p:sp>
        <p:nvSpPr>
          <p:cNvPr id="6" name="Text 3"/>
          <p:cNvSpPr/>
          <p:nvPr/>
        </p:nvSpPr>
        <p:spPr>
          <a:xfrm>
            <a:off x="1185029" y="1551623"/>
            <a:ext cx="12260223" cy="2903934"/>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Restaurant Industry Landscape in India: A Comprehensive Analysis</a:t>
            </a:r>
            <a:endParaRPr lang="en-US" sz="6097" dirty="0"/>
          </a:p>
        </p:txBody>
      </p:sp>
      <p:sp>
        <p:nvSpPr>
          <p:cNvPr id="7" name="Text 4"/>
          <p:cNvSpPr/>
          <p:nvPr/>
        </p:nvSpPr>
        <p:spPr>
          <a:xfrm>
            <a:off x="1185029" y="4825841"/>
            <a:ext cx="12260223"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This report delves into the evolving landscape of restaurants in India, analyzing key trends and challenges within the sector. It examines current vacancy rates, the impact of food delivery platforms, and the dynamic patterns of restaurant openings and closures. Through a combination of primary and secondary research, the report sheds light on the significant shift in consumer behavior towards online food ordering and explores the implications for restaurant owners and operators.</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sp>
        <p:nvSpPr>
          <p:cNvPr id="4" name="Text 2"/>
          <p:cNvSpPr/>
          <p:nvPr/>
        </p:nvSpPr>
        <p:spPr>
          <a:xfrm>
            <a:off x="1185029" y="1896785"/>
            <a:ext cx="10121979"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Conclusion and Recommendations</a:t>
            </a:r>
            <a:endParaRPr lang="en-US" sz="4418" dirty="0"/>
          </a:p>
        </p:txBody>
      </p:sp>
      <p:sp>
        <p:nvSpPr>
          <p:cNvPr id="5" name="Text 3"/>
          <p:cNvSpPr/>
          <p:nvPr/>
        </p:nvSpPr>
        <p:spPr>
          <a:xfrm>
            <a:off x="1185029" y="3091934"/>
            <a:ext cx="12260223"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Indian restaurant industry is at a crossroads, facing both opportunities and challenges. The growing popularity of online food ordering has transformed the way consumers consume food, while the increasing competition and rising costs present significant challenges for restaurants. The findings of this report highlight the importance of adapting to this dynamic landscape and leveraging technology to enhance customer experience and efficiency.</a:t>
            </a:r>
            <a:endParaRPr lang="en-US" sz="1944" dirty="0"/>
          </a:p>
        </p:txBody>
      </p:sp>
      <p:sp>
        <p:nvSpPr>
          <p:cNvPr id="6" name="Text 4"/>
          <p:cNvSpPr/>
          <p:nvPr/>
        </p:nvSpPr>
        <p:spPr>
          <a:xfrm>
            <a:off x="1185029" y="4851202"/>
            <a:ext cx="12260223"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report recommends that restaurant owners and operators focus on creating unique dining experiences, embracing technology, and building strong relationships with food delivery platforms. By taking these steps, restaurants can position themselves for success in the evolving restaurant landscape. The report concludes by emphasizing the importance of continuous innovation and adaptation to stay ahead of the curve in this rapidly changing industry.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1730" y="1193602"/>
            <a:ext cx="7673340" cy="1193721"/>
          </a:xfrm>
          <a:prstGeom prst="rect">
            <a:avLst/>
          </a:prstGeom>
          <a:noFill/>
          <a:ln/>
        </p:spPr>
        <p:txBody>
          <a:bodyPr wrap="square" rtlCol="0" anchor="t"/>
          <a:lstStyle/>
          <a:p>
            <a:pPr marL="0" indent="0">
              <a:lnSpc>
                <a:spcPts val="4700"/>
              </a:lnSpc>
              <a:buNone/>
            </a:pPr>
            <a:r>
              <a:rPr lang="en-US" sz="3760" b="1" kern="0" spc="-38" dirty="0">
                <a:solidFill>
                  <a:srgbClr val="FFFFFF"/>
                </a:solidFill>
                <a:latin typeface="Montserrat" pitchFamily="34" charset="0"/>
                <a:ea typeface="Montserrat" pitchFamily="34" charset="-122"/>
                <a:cs typeface="Montserrat" pitchFamily="34" charset="-120"/>
              </a:rPr>
              <a:t>Overview of the Restaurant Industry in India</a:t>
            </a:r>
            <a:endParaRPr lang="en-US" sz="3760" dirty="0"/>
          </a:p>
        </p:txBody>
      </p:sp>
      <p:sp>
        <p:nvSpPr>
          <p:cNvPr id="6" name="Text 3"/>
          <p:cNvSpPr/>
          <p:nvPr/>
        </p:nvSpPr>
        <p:spPr>
          <a:xfrm>
            <a:off x="6221730" y="2702481"/>
            <a:ext cx="7673340" cy="1890951"/>
          </a:xfrm>
          <a:prstGeom prst="rect">
            <a:avLst/>
          </a:prstGeom>
          <a:noFill/>
          <a:ln/>
        </p:spPr>
        <p:txBody>
          <a:bodyPr wrap="square" rtlCol="0" anchor="t"/>
          <a:lstStyle/>
          <a:p>
            <a:pPr marL="0" indent="0">
              <a:lnSpc>
                <a:spcPts val="2482"/>
              </a:lnSpc>
              <a:buNone/>
            </a:pPr>
            <a:r>
              <a:rPr lang="en-US" sz="1654" dirty="0">
                <a:solidFill>
                  <a:srgbClr val="E2E6E9"/>
                </a:solidFill>
                <a:latin typeface="Source Sans Pro" pitchFamily="34" charset="0"/>
                <a:ea typeface="Source Sans Pro" pitchFamily="34" charset="-122"/>
                <a:cs typeface="Source Sans Pro" pitchFamily="34" charset="-120"/>
              </a:rPr>
              <a:t>India's restaurant industry is a vibrant and diverse sector, characterized by a wide range of cuisines, dining experiences, and price points. From street food stalls to upscale fine dining establishments, the country offers a culinary landscape catering to a vast and discerning consumer base. The sector has witnessed significant growth in recent years, driven by factors such as rising disposable incomes, urbanization, and a growing preference for dining out.</a:t>
            </a:r>
            <a:endParaRPr lang="en-US" sz="1654" dirty="0"/>
          </a:p>
        </p:txBody>
      </p:sp>
      <p:sp>
        <p:nvSpPr>
          <p:cNvPr id="7" name="Text 4"/>
          <p:cNvSpPr/>
          <p:nvPr/>
        </p:nvSpPr>
        <p:spPr>
          <a:xfrm>
            <a:off x="6221730" y="4829770"/>
            <a:ext cx="7673340" cy="2206109"/>
          </a:xfrm>
          <a:prstGeom prst="rect">
            <a:avLst/>
          </a:prstGeom>
          <a:noFill/>
          <a:ln/>
        </p:spPr>
        <p:txBody>
          <a:bodyPr wrap="square" rtlCol="0" anchor="t"/>
          <a:lstStyle/>
          <a:p>
            <a:pPr marL="0" indent="0">
              <a:lnSpc>
                <a:spcPts val="2482"/>
              </a:lnSpc>
              <a:buNone/>
            </a:pPr>
            <a:r>
              <a:rPr lang="en-US" sz="1654" dirty="0">
                <a:solidFill>
                  <a:srgbClr val="E2E6E9"/>
                </a:solidFill>
                <a:latin typeface="Source Sans Pro" pitchFamily="34" charset="0"/>
                <a:ea typeface="Source Sans Pro" pitchFamily="34" charset="-122"/>
                <a:cs typeface="Source Sans Pro" pitchFamily="34" charset="-120"/>
              </a:rPr>
              <a:t>The Indian restaurant industry is a major contributor to the country's economy, providing employment to millions of people. It also plays a crucial role in promoting tourism and cultural exchange. However, the industry is not without its challenges. The sector faces stiff competition, rising costs, and the need to adapt to changing consumer preferences. The emergence of food delivery platforms has further disrupted the industry, presenting both opportunities and challenges for restaurant owners and operators.</a:t>
            </a:r>
            <a:endParaRPr lang="en-US" sz="165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sp>
        <p:nvSpPr>
          <p:cNvPr id="4" name="Text 2"/>
          <p:cNvSpPr/>
          <p:nvPr/>
        </p:nvSpPr>
        <p:spPr>
          <a:xfrm>
            <a:off x="1185029" y="1546027"/>
            <a:ext cx="12260223" cy="1402794"/>
          </a:xfrm>
          <a:prstGeom prst="rect">
            <a:avLst/>
          </a:prstGeom>
          <a:noFill/>
          <a:ln/>
        </p:spPr>
        <p:txBody>
          <a:bodyPr wrap="squar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Current Vacancy Rates in the Restaurant Sector</a:t>
            </a:r>
            <a:endParaRPr lang="en-US" sz="4418" dirty="0"/>
          </a:p>
        </p:txBody>
      </p:sp>
      <p:sp>
        <p:nvSpPr>
          <p:cNvPr id="5" name="Text 3"/>
          <p:cNvSpPr/>
          <p:nvPr/>
        </p:nvSpPr>
        <p:spPr>
          <a:xfrm>
            <a:off x="1185029" y="3442573"/>
            <a:ext cx="12260223"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Indian restaurant sector is currently experiencing a significant rise in vacancy rates, particularly in urban centers. This trend is attributed to a combination of factors, including the economic slowdown, the rise of online food ordering, and the increasing popularity of home-cooked meals. As consumers shift their preferences towards convenience and affordability, many restaurants are struggling to stay afloat.</a:t>
            </a:r>
            <a:endParaRPr lang="en-US" sz="1944" dirty="0"/>
          </a:p>
        </p:txBody>
      </p:sp>
      <p:sp>
        <p:nvSpPr>
          <p:cNvPr id="6" name="Text 4"/>
          <p:cNvSpPr/>
          <p:nvPr/>
        </p:nvSpPr>
        <p:spPr>
          <a:xfrm>
            <a:off x="1185029" y="5201841"/>
            <a:ext cx="12260223"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vacancy rate varies depending on the location, type of cuisine, and price point of the restaurant. For example, casual dining restaurants in high-traffic areas tend to have lower vacancy rates than fine dining establishments in less populated areas. The vacancy rate is also influenced by the availability of skilled labor, the cost of rent, and the overall economic climate.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852868" y="725448"/>
            <a:ext cx="8582144" cy="981789"/>
          </a:xfrm>
          <a:prstGeom prst="rect">
            <a:avLst/>
          </a:prstGeom>
          <a:noFill/>
          <a:ln/>
        </p:spPr>
        <p:txBody>
          <a:bodyPr wrap="squar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Impact of Food Delivery Platforms on the Industry</a:t>
            </a:r>
            <a:endParaRPr lang="en-US" sz="3093" dirty="0"/>
          </a:p>
        </p:txBody>
      </p:sp>
      <p:sp>
        <p:nvSpPr>
          <p:cNvPr id="6" name="Text 3"/>
          <p:cNvSpPr/>
          <p:nvPr/>
        </p:nvSpPr>
        <p:spPr>
          <a:xfrm>
            <a:off x="4852868" y="1966436"/>
            <a:ext cx="8582144" cy="1037273"/>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The emergence of food delivery platforms such as Zomato and Swiggy has had a profound impact on the Indian restaurant industry. These platforms have revolutionized the way consumers order and consume food, offering them a wide selection of restaurants at their fingertips. For many restaurants, food delivery platforms have become an essential channel for reaching new customers and increasing their revenue streams.</a:t>
            </a:r>
            <a:endParaRPr lang="en-US" sz="1361" dirty="0"/>
          </a:p>
        </p:txBody>
      </p:sp>
      <p:sp>
        <p:nvSpPr>
          <p:cNvPr id="7" name="Text 4"/>
          <p:cNvSpPr/>
          <p:nvPr/>
        </p:nvSpPr>
        <p:spPr>
          <a:xfrm>
            <a:off x="4852868" y="3198019"/>
            <a:ext cx="8582144" cy="1296591"/>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However, the rise of food delivery platforms has also brought about new challenges for restaurants. The platforms typically charge commission fees, which can eat into restaurant profits. They also exert pressure on restaurants to maintain high standards of service and food quality, as negative reviews on the platforms can quickly damage a restaurant's reputation. Despite these challenges, food delivery platforms continue to grow in popularity, and restaurants need to adapt to this new reality in order to thrive.</a:t>
            </a:r>
            <a:endParaRPr lang="en-US" sz="1361" dirty="0"/>
          </a:p>
        </p:txBody>
      </p:sp>
      <p:sp>
        <p:nvSpPr>
          <p:cNvPr id="8" name="Shape 5"/>
          <p:cNvSpPr/>
          <p:nvPr/>
        </p:nvSpPr>
        <p:spPr>
          <a:xfrm>
            <a:off x="4852868" y="4883229"/>
            <a:ext cx="388739" cy="388739"/>
          </a:xfrm>
          <a:prstGeom prst="roundRect">
            <a:avLst>
              <a:gd name="adj" fmla="val 8002"/>
            </a:avLst>
          </a:prstGeom>
          <a:solidFill>
            <a:srgbClr val="303132"/>
          </a:solidFill>
          <a:ln/>
        </p:spPr>
        <p:txBody>
          <a:bodyPr/>
          <a:lstStyle/>
          <a:p>
            <a:endParaRPr lang="en-IN"/>
          </a:p>
        </p:txBody>
      </p:sp>
      <p:sp>
        <p:nvSpPr>
          <p:cNvPr id="9" name="Text 6"/>
          <p:cNvSpPr/>
          <p:nvPr/>
        </p:nvSpPr>
        <p:spPr>
          <a:xfrm>
            <a:off x="5002173" y="4959787"/>
            <a:ext cx="90011"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1</a:t>
            </a:r>
            <a:endParaRPr lang="en-US" sz="1856" dirty="0"/>
          </a:p>
        </p:txBody>
      </p:sp>
      <p:sp>
        <p:nvSpPr>
          <p:cNvPr id="10" name="Text 7"/>
          <p:cNvSpPr/>
          <p:nvPr/>
        </p:nvSpPr>
        <p:spPr>
          <a:xfrm>
            <a:off x="5414367" y="4883229"/>
            <a:ext cx="2812733"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Increased Revenue Streams</a:t>
            </a:r>
            <a:endParaRPr lang="en-US" sz="1546" dirty="0"/>
          </a:p>
        </p:txBody>
      </p:sp>
      <p:sp>
        <p:nvSpPr>
          <p:cNvPr id="11" name="Text 8"/>
          <p:cNvSpPr/>
          <p:nvPr/>
        </p:nvSpPr>
        <p:spPr>
          <a:xfrm>
            <a:off x="5414367" y="5232202"/>
            <a:ext cx="3643193" cy="777954"/>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Food delivery platforms provide restaurants with access to a larger customer base, leading to increased revenue streams.</a:t>
            </a:r>
            <a:endParaRPr lang="en-US" sz="1361" dirty="0"/>
          </a:p>
        </p:txBody>
      </p:sp>
      <p:sp>
        <p:nvSpPr>
          <p:cNvPr id="12" name="Shape 9"/>
          <p:cNvSpPr/>
          <p:nvPr/>
        </p:nvSpPr>
        <p:spPr>
          <a:xfrm>
            <a:off x="9230320" y="4883229"/>
            <a:ext cx="388739" cy="388739"/>
          </a:xfrm>
          <a:prstGeom prst="roundRect">
            <a:avLst>
              <a:gd name="adj" fmla="val 8002"/>
            </a:avLst>
          </a:prstGeom>
          <a:solidFill>
            <a:srgbClr val="303132"/>
          </a:solidFill>
          <a:ln/>
        </p:spPr>
        <p:txBody>
          <a:bodyPr/>
          <a:lstStyle/>
          <a:p>
            <a:endParaRPr lang="en-IN"/>
          </a:p>
        </p:txBody>
      </p:sp>
      <p:sp>
        <p:nvSpPr>
          <p:cNvPr id="13" name="Text 10"/>
          <p:cNvSpPr/>
          <p:nvPr/>
        </p:nvSpPr>
        <p:spPr>
          <a:xfrm>
            <a:off x="9356288" y="4959787"/>
            <a:ext cx="136684"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2</a:t>
            </a:r>
            <a:endParaRPr lang="en-US" sz="1856" dirty="0"/>
          </a:p>
        </p:txBody>
      </p:sp>
      <p:sp>
        <p:nvSpPr>
          <p:cNvPr id="14" name="Text 11"/>
          <p:cNvSpPr/>
          <p:nvPr/>
        </p:nvSpPr>
        <p:spPr>
          <a:xfrm>
            <a:off x="9791819" y="4883229"/>
            <a:ext cx="2385893"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Enhanced Convenience</a:t>
            </a:r>
            <a:endParaRPr lang="en-US" sz="1546" dirty="0"/>
          </a:p>
        </p:txBody>
      </p:sp>
      <p:sp>
        <p:nvSpPr>
          <p:cNvPr id="15" name="Text 12"/>
          <p:cNvSpPr/>
          <p:nvPr/>
        </p:nvSpPr>
        <p:spPr>
          <a:xfrm>
            <a:off x="9791819" y="5232202"/>
            <a:ext cx="3643193" cy="777954"/>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Food delivery platforms offer consumers greater convenience, allowing them to order food from their homes or workplaces.</a:t>
            </a:r>
            <a:endParaRPr lang="en-US" sz="1361" dirty="0"/>
          </a:p>
        </p:txBody>
      </p:sp>
      <p:sp>
        <p:nvSpPr>
          <p:cNvPr id="16" name="Shape 13"/>
          <p:cNvSpPr/>
          <p:nvPr/>
        </p:nvSpPr>
        <p:spPr>
          <a:xfrm>
            <a:off x="4852868" y="6377226"/>
            <a:ext cx="388739" cy="388739"/>
          </a:xfrm>
          <a:prstGeom prst="roundRect">
            <a:avLst>
              <a:gd name="adj" fmla="val 8002"/>
            </a:avLst>
          </a:prstGeom>
          <a:solidFill>
            <a:srgbClr val="303132"/>
          </a:solidFill>
          <a:ln/>
        </p:spPr>
        <p:txBody>
          <a:bodyPr/>
          <a:lstStyle/>
          <a:p>
            <a:endParaRPr lang="en-IN"/>
          </a:p>
        </p:txBody>
      </p:sp>
      <p:sp>
        <p:nvSpPr>
          <p:cNvPr id="17" name="Text 14"/>
          <p:cNvSpPr/>
          <p:nvPr/>
        </p:nvSpPr>
        <p:spPr>
          <a:xfrm>
            <a:off x="4978598" y="6453783"/>
            <a:ext cx="137160"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3</a:t>
            </a:r>
            <a:endParaRPr lang="en-US" sz="1856" dirty="0"/>
          </a:p>
        </p:txBody>
      </p:sp>
      <p:sp>
        <p:nvSpPr>
          <p:cNvPr id="18" name="Text 15"/>
          <p:cNvSpPr/>
          <p:nvPr/>
        </p:nvSpPr>
        <p:spPr>
          <a:xfrm>
            <a:off x="5414367" y="6377226"/>
            <a:ext cx="2176463"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Competitive Pressure</a:t>
            </a:r>
            <a:endParaRPr lang="en-US" sz="1546" dirty="0"/>
          </a:p>
        </p:txBody>
      </p:sp>
      <p:sp>
        <p:nvSpPr>
          <p:cNvPr id="19" name="Text 16"/>
          <p:cNvSpPr/>
          <p:nvPr/>
        </p:nvSpPr>
        <p:spPr>
          <a:xfrm>
            <a:off x="5414367" y="6726198"/>
            <a:ext cx="3643193" cy="777954"/>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The presence of multiple food delivery platforms creates intense competition, forcing restaurants to offer competitive pricing and promotions.</a:t>
            </a:r>
            <a:endParaRPr lang="en-US" sz="1361" dirty="0"/>
          </a:p>
        </p:txBody>
      </p:sp>
      <p:sp>
        <p:nvSpPr>
          <p:cNvPr id="20" name="Shape 17"/>
          <p:cNvSpPr/>
          <p:nvPr/>
        </p:nvSpPr>
        <p:spPr>
          <a:xfrm>
            <a:off x="9230320" y="6377226"/>
            <a:ext cx="388739" cy="388739"/>
          </a:xfrm>
          <a:prstGeom prst="roundRect">
            <a:avLst>
              <a:gd name="adj" fmla="val 8002"/>
            </a:avLst>
          </a:prstGeom>
          <a:solidFill>
            <a:srgbClr val="303132"/>
          </a:solidFill>
          <a:ln/>
        </p:spPr>
        <p:txBody>
          <a:bodyPr/>
          <a:lstStyle/>
          <a:p>
            <a:endParaRPr lang="en-IN"/>
          </a:p>
        </p:txBody>
      </p:sp>
      <p:sp>
        <p:nvSpPr>
          <p:cNvPr id="21" name="Text 18"/>
          <p:cNvSpPr/>
          <p:nvPr/>
        </p:nvSpPr>
        <p:spPr>
          <a:xfrm>
            <a:off x="9344620" y="6453783"/>
            <a:ext cx="160020"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4</a:t>
            </a:r>
            <a:endParaRPr lang="en-US" sz="1856" dirty="0"/>
          </a:p>
        </p:txBody>
      </p:sp>
      <p:sp>
        <p:nvSpPr>
          <p:cNvPr id="22" name="Text 19"/>
          <p:cNvSpPr/>
          <p:nvPr/>
        </p:nvSpPr>
        <p:spPr>
          <a:xfrm>
            <a:off x="9791819" y="6377226"/>
            <a:ext cx="1963817"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Commission Fees</a:t>
            </a:r>
            <a:endParaRPr lang="en-US" sz="1546" dirty="0"/>
          </a:p>
        </p:txBody>
      </p:sp>
      <p:sp>
        <p:nvSpPr>
          <p:cNvPr id="23" name="Text 20"/>
          <p:cNvSpPr/>
          <p:nvPr/>
        </p:nvSpPr>
        <p:spPr>
          <a:xfrm>
            <a:off x="9791819" y="6726198"/>
            <a:ext cx="3643193" cy="777954"/>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Food delivery platforms typically charge commission fees, which can reduce restaurant profits.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91408"/>
            <a:ext cx="7934325" cy="981789"/>
          </a:xfrm>
          <a:prstGeom prst="rect">
            <a:avLst/>
          </a:prstGeom>
          <a:noFill/>
          <a:ln/>
        </p:spPr>
        <p:txBody>
          <a:bodyPr wrap="squar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Trends in Restaurant Openings and Closures</a:t>
            </a:r>
            <a:endParaRPr lang="en-US" sz="3093" dirty="0"/>
          </a:p>
        </p:txBody>
      </p:sp>
      <p:sp>
        <p:nvSpPr>
          <p:cNvPr id="6" name="Text 3"/>
          <p:cNvSpPr/>
          <p:nvPr/>
        </p:nvSpPr>
        <p:spPr>
          <a:xfrm>
            <a:off x="6091238" y="2032397"/>
            <a:ext cx="7934325" cy="1296591"/>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The Indian restaurant industry is characterized by a dynamic mix of restaurant openings and closures. While some restaurants are thriving and expanding, others are struggling to survive. The rate of restaurant openings and closures is influenced by a variety of factors, including economic conditions, consumer preferences, and competition. In recent years, the rate of restaurant closures has been on the rise, as many restaurants are finding it difficult to adapt to the changing landscape of the industry.</a:t>
            </a:r>
            <a:endParaRPr lang="en-US" sz="1361" dirty="0"/>
          </a:p>
        </p:txBody>
      </p:sp>
      <p:sp>
        <p:nvSpPr>
          <p:cNvPr id="7" name="Text 4"/>
          <p:cNvSpPr/>
          <p:nvPr/>
        </p:nvSpPr>
        <p:spPr>
          <a:xfrm>
            <a:off x="6091238" y="3523298"/>
            <a:ext cx="7934325" cy="1296591"/>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Several factors are driving the increase in restaurant closures. These include rising costs, the shift towards online food ordering, and the emergence of new food concepts and trends. As the competition in the restaurant industry intensifies, restaurants need to be innovative and adaptable in order to succeed. This means offering unique dining experiences, providing excellent customer service, and keeping up with the latest food trends.</a:t>
            </a:r>
            <a:endParaRPr lang="en-US" sz="1361" dirty="0"/>
          </a:p>
        </p:txBody>
      </p:sp>
      <p:sp>
        <p:nvSpPr>
          <p:cNvPr id="8" name="Shape 5"/>
          <p:cNvSpPr/>
          <p:nvPr/>
        </p:nvSpPr>
        <p:spPr>
          <a:xfrm>
            <a:off x="6091238" y="5014198"/>
            <a:ext cx="7934325" cy="2423874"/>
          </a:xfrm>
          <a:prstGeom prst="roundRect">
            <a:avLst>
              <a:gd name="adj" fmla="val 1283"/>
            </a:avLst>
          </a:prstGeom>
          <a:noFill/>
          <a:ln w="7620">
            <a:solidFill>
              <a:srgbClr val="FFFFFF">
                <a:alpha val="24000"/>
              </a:srgbClr>
            </a:solidFill>
            <a:prstDash val="solid"/>
          </a:ln>
        </p:spPr>
        <p:txBody>
          <a:bodyPr/>
          <a:lstStyle/>
          <a:p>
            <a:endParaRPr lang="en-IN"/>
          </a:p>
        </p:txBody>
      </p:sp>
      <p:sp>
        <p:nvSpPr>
          <p:cNvPr id="9" name="Shape 6"/>
          <p:cNvSpPr/>
          <p:nvPr/>
        </p:nvSpPr>
        <p:spPr>
          <a:xfrm>
            <a:off x="6098857" y="5021818"/>
            <a:ext cx="7918252" cy="481727"/>
          </a:xfrm>
          <a:prstGeom prst="rect">
            <a:avLst/>
          </a:prstGeom>
          <a:solidFill>
            <a:srgbClr val="FFFFFF">
              <a:alpha val="4000"/>
            </a:srgbClr>
          </a:solidFill>
          <a:ln/>
        </p:spPr>
        <p:txBody>
          <a:bodyPr/>
          <a:lstStyle/>
          <a:p>
            <a:endParaRPr lang="en-IN"/>
          </a:p>
        </p:txBody>
      </p:sp>
      <p:sp>
        <p:nvSpPr>
          <p:cNvPr id="10" name="Text 7"/>
          <p:cNvSpPr/>
          <p:nvPr/>
        </p:nvSpPr>
        <p:spPr>
          <a:xfrm>
            <a:off x="6272451" y="5133023"/>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Year</a:t>
            </a:r>
            <a:endParaRPr lang="en-US" sz="1361" dirty="0"/>
          </a:p>
        </p:txBody>
      </p:sp>
      <p:sp>
        <p:nvSpPr>
          <p:cNvPr id="11" name="Text 8"/>
          <p:cNvSpPr/>
          <p:nvPr/>
        </p:nvSpPr>
        <p:spPr>
          <a:xfrm>
            <a:off x="8915400" y="5133023"/>
            <a:ext cx="228600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Restaurant Openings</a:t>
            </a:r>
            <a:endParaRPr lang="en-US" sz="1361" dirty="0"/>
          </a:p>
        </p:txBody>
      </p:sp>
      <p:sp>
        <p:nvSpPr>
          <p:cNvPr id="12" name="Text 9"/>
          <p:cNvSpPr/>
          <p:nvPr/>
        </p:nvSpPr>
        <p:spPr>
          <a:xfrm>
            <a:off x="11554539" y="5133023"/>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Restaurant Closures</a:t>
            </a:r>
            <a:endParaRPr lang="en-US" sz="1361" dirty="0"/>
          </a:p>
        </p:txBody>
      </p:sp>
      <p:sp>
        <p:nvSpPr>
          <p:cNvPr id="13" name="Shape 10"/>
          <p:cNvSpPr/>
          <p:nvPr/>
        </p:nvSpPr>
        <p:spPr>
          <a:xfrm>
            <a:off x="6098857" y="5503545"/>
            <a:ext cx="7918252" cy="481727"/>
          </a:xfrm>
          <a:prstGeom prst="rect">
            <a:avLst/>
          </a:prstGeom>
          <a:solidFill>
            <a:srgbClr val="000000">
              <a:alpha val="4000"/>
            </a:srgbClr>
          </a:solidFill>
          <a:ln/>
        </p:spPr>
        <p:txBody>
          <a:bodyPr/>
          <a:lstStyle/>
          <a:p>
            <a:endParaRPr lang="en-IN"/>
          </a:p>
        </p:txBody>
      </p:sp>
      <p:sp>
        <p:nvSpPr>
          <p:cNvPr id="14" name="Text 11"/>
          <p:cNvSpPr/>
          <p:nvPr/>
        </p:nvSpPr>
        <p:spPr>
          <a:xfrm>
            <a:off x="6272451" y="5614749"/>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2018</a:t>
            </a:r>
            <a:endParaRPr lang="en-US" sz="1361" dirty="0"/>
          </a:p>
        </p:txBody>
      </p:sp>
      <p:sp>
        <p:nvSpPr>
          <p:cNvPr id="15" name="Text 12"/>
          <p:cNvSpPr/>
          <p:nvPr/>
        </p:nvSpPr>
        <p:spPr>
          <a:xfrm>
            <a:off x="8915400" y="5614749"/>
            <a:ext cx="228600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10,000</a:t>
            </a:r>
            <a:endParaRPr lang="en-US" sz="1361" dirty="0"/>
          </a:p>
        </p:txBody>
      </p:sp>
      <p:sp>
        <p:nvSpPr>
          <p:cNvPr id="16" name="Text 13"/>
          <p:cNvSpPr/>
          <p:nvPr/>
        </p:nvSpPr>
        <p:spPr>
          <a:xfrm>
            <a:off x="11554539" y="5614749"/>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5,000</a:t>
            </a:r>
            <a:endParaRPr lang="en-US" sz="1361" dirty="0"/>
          </a:p>
        </p:txBody>
      </p:sp>
      <p:sp>
        <p:nvSpPr>
          <p:cNvPr id="17" name="Shape 14"/>
          <p:cNvSpPr/>
          <p:nvPr/>
        </p:nvSpPr>
        <p:spPr>
          <a:xfrm>
            <a:off x="6098857" y="5985272"/>
            <a:ext cx="7918252" cy="481727"/>
          </a:xfrm>
          <a:prstGeom prst="rect">
            <a:avLst/>
          </a:prstGeom>
          <a:solidFill>
            <a:srgbClr val="FFFFFF">
              <a:alpha val="4000"/>
            </a:srgbClr>
          </a:solidFill>
          <a:ln/>
        </p:spPr>
        <p:txBody>
          <a:bodyPr/>
          <a:lstStyle/>
          <a:p>
            <a:endParaRPr lang="en-IN"/>
          </a:p>
        </p:txBody>
      </p:sp>
      <p:sp>
        <p:nvSpPr>
          <p:cNvPr id="18" name="Text 15"/>
          <p:cNvSpPr/>
          <p:nvPr/>
        </p:nvSpPr>
        <p:spPr>
          <a:xfrm>
            <a:off x="6272451" y="6096476"/>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2019</a:t>
            </a:r>
            <a:endParaRPr lang="en-US" sz="1361" dirty="0"/>
          </a:p>
        </p:txBody>
      </p:sp>
      <p:sp>
        <p:nvSpPr>
          <p:cNvPr id="19" name="Text 16"/>
          <p:cNvSpPr/>
          <p:nvPr/>
        </p:nvSpPr>
        <p:spPr>
          <a:xfrm>
            <a:off x="8915400" y="6096476"/>
            <a:ext cx="228600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12,000</a:t>
            </a:r>
            <a:endParaRPr lang="en-US" sz="1361" dirty="0"/>
          </a:p>
        </p:txBody>
      </p:sp>
      <p:sp>
        <p:nvSpPr>
          <p:cNvPr id="20" name="Text 17"/>
          <p:cNvSpPr/>
          <p:nvPr/>
        </p:nvSpPr>
        <p:spPr>
          <a:xfrm>
            <a:off x="11554539" y="6096476"/>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6,000</a:t>
            </a:r>
            <a:endParaRPr lang="en-US" sz="1361" dirty="0"/>
          </a:p>
        </p:txBody>
      </p:sp>
      <p:sp>
        <p:nvSpPr>
          <p:cNvPr id="21" name="Shape 18"/>
          <p:cNvSpPr/>
          <p:nvPr/>
        </p:nvSpPr>
        <p:spPr>
          <a:xfrm>
            <a:off x="6098857" y="6466999"/>
            <a:ext cx="7918252" cy="481727"/>
          </a:xfrm>
          <a:prstGeom prst="rect">
            <a:avLst/>
          </a:prstGeom>
          <a:solidFill>
            <a:srgbClr val="000000">
              <a:alpha val="4000"/>
            </a:srgbClr>
          </a:solidFill>
          <a:ln/>
        </p:spPr>
        <p:txBody>
          <a:bodyPr/>
          <a:lstStyle/>
          <a:p>
            <a:endParaRPr lang="en-IN"/>
          </a:p>
        </p:txBody>
      </p:sp>
      <p:sp>
        <p:nvSpPr>
          <p:cNvPr id="22" name="Text 19"/>
          <p:cNvSpPr/>
          <p:nvPr/>
        </p:nvSpPr>
        <p:spPr>
          <a:xfrm>
            <a:off x="6272451" y="6578203"/>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2020</a:t>
            </a:r>
            <a:endParaRPr lang="en-US" sz="1361" dirty="0"/>
          </a:p>
        </p:txBody>
      </p:sp>
      <p:sp>
        <p:nvSpPr>
          <p:cNvPr id="23" name="Text 20"/>
          <p:cNvSpPr/>
          <p:nvPr/>
        </p:nvSpPr>
        <p:spPr>
          <a:xfrm>
            <a:off x="8915400" y="6578203"/>
            <a:ext cx="228600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8,000</a:t>
            </a:r>
            <a:endParaRPr lang="en-US" sz="1361" dirty="0"/>
          </a:p>
        </p:txBody>
      </p:sp>
      <p:sp>
        <p:nvSpPr>
          <p:cNvPr id="24" name="Text 21"/>
          <p:cNvSpPr/>
          <p:nvPr/>
        </p:nvSpPr>
        <p:spPr>
          <a:xfrm>
            <a:off x="11554539" y="6578203"/>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7,000</a:t>
            </a:r>
            <a:endParaRPr lang="en-US" sz="1361" dirty="0"/>
          </a:p>
        </p:txBody>
      </p:sp>
      <p:sp>
        <p:nvSpPr>
          <p:cNvPr id="25" name="Shape 22"/>
          <p:cNvSpPr/>
          <p:nvPr/>
        </p:nvSpPr>
        <p:spPr>
          <a:xfrm>
            <a:off x="6098857" y="6948726"/>
            <a:ext cx="7918252" cy="481727"/>
          </a:xfrm>
          <a:prstGeom prst="rect">
            <a:avLst/>
          </a:prstGeom>
          <a:solidFill>
            <a:srgbClr val="FFFFFF">
              <a:alpha val="4000"/>
            </a:srgbClr>
          </a:solidFill>
          <a:ln/>
        </p:spPr>
        <p:txBody>
          <a:bodyPr/>
          <a:lstStyle/>
          <a:p>
            <a:endParaRPr lang="en-IN"/>
          </a:p>
        </p:txBody>
      </p:sp>
      <p:sp>
        <p:nvSpPr>
          <p:cNvPr id="26" name="Text 23"/>
          <p:cNvSpPr/>
          <p:nvPr/>
        </p:nvSpPr>
        <p:spPr>
          <a:xfrm>
            <a:off x="6272451" y="7059930"/>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2021</a:t>
            </a:r>
            <a:endParaRPr lang="en-US" sz="1361" dirty="0"/>
          </a:p>
        </p:txBody>
      </p:sp>
      <p:sp>
        <p:nvSpPr>
          <p:cNvPr id="27" name="Text 24"/>
          <p:cNvSpPr/>
          <p:nvPr/>
        </p:nvSpPr>
        <p:spPr>
          <a:xfrm>
            <a:off x="8915400" y="7059930"/>
            <a:ext cx="228600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9,000</a:t>
            </a:r>
            <a:endParaRPr lang="en-US" sz="1361" dirty="0"/>
          </a:p>
        </p:txBody>
      </p:sp>
      <p:sp>
        <p:nvSpPr>
          <p:cNvPr id="28" name="Text 25"/>
          <p:cNvSpPr/>
          <p:nvPr/>
        </p:nvSpPr>
        <p:spPr>
          <a:xfrm>
            <a:off x="11554539" y="7059930"/>
            <a:ext cx="2289810" cy="259318"/>
          </a:xfrm>
          <a:prstGeom prst="rect">
            <a:avLst/>
          </a:prstGeom>
          <a:noFill/>
          <a:ln/>
        </p:spPr>
        <p:txBody>
          <a:bodyPr wrap="non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8,000</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sp>
        <p:nvSpPr>
          <p:cNvPr id="4" name="Text 2"/>
          <p:cNvSpPr/>
          <p:nvPr/>
        </p:nvSpPr>
        <p:spPr>
          <a:xfrm>
            <a:off x="1185029" y="990481"/>
            <a:ext cx="12260223" cy="1402794"/>
          </a:xfrm>
          <a:prstGeom prst="rect">
            <a:avLst/>
          </a:prstGeom>
          <a:noFill/>
          <a:ln/>
        </p:spPr>
        <p:txBody>
          <a:bodyPr wrap="squar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Methodology: Primary and Secondary Research</a:t>
            </a:r>
            <a:endParaRPr lang="en-US" sz="4418" dirty="0"/>
          </a:p>
        </p:txBody>
      </p:sp>
      <p:sp>
        <p:nvSpPr>
          <p:cNvPr id="5" name="Text 3"/>
          <p:cNvSpPr/>
          <p:nvPr/>
        </p:nvSpPr>
        <p:spPr>
          <a:xfrm>
            <a:off x="1185029" y="2887028"/>
            <a:ext cx="12260223"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This report utilizes a mixed methodology, combining primary and secondary research to provide a comprehensive understanding of the restaurant industry in India. Primary research involved direct engagement with restaurant stakeholders, including owners, managers, and chefs. This included conducting interviews, surveys, and focus groups to gather firsthand insights into the challenges and opportunities faced by restaurants. Interviews were conducted with a diverse range of restaurant stakeholders, ensuring a representative sample of opinions and experiences.</a:t>
            </a:r>
            <a:endParaRPr lang="en-US" sz="1944" dirty="0"/>
          </a:p>
        </p:txBody>
      </p:sp>
      <p:sp>
        <p:nvSpPr>
          <p:cNvPr id="6" name="Text 4"/>
          <p:cNvSpPr/>
          <p:nvPr/>
        </p:nvSpPr>
        <p:spPr>
          <a:xfrm>
            <a:off x="1185029" y="5016698"/>
            <a:ext cx="12260223" cy="2222421"/>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Secondary research involved the analysis of industry reports, government databases, and relevant publications. This data provided valuable insights into the broader economic and social trends shaping the restaurant industry. For example, data from industry reports provided information on consumer spending patterns, market size, and competitive landscape. Government databases provided data on employment trends, business registrations, and regulatory frameworks. These data sources, when combined with primary research, provided a comprehensive understanding of the key factors influencing the restaurant industry in India.</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9068633"/>
          </a:xfrm>
          <a:prstGeom prst="rect">
            <a:avLst/>
          </a:prstGeom>
          <a:solidFill>
            <a:srgbClr val="111213"/>
          </a:solidFill>
          <a:ln/>
        </p:spPr>
        <p:txBody>
          <a:bodyPr/>
          <a:lstStyle/>
          <a:p>
            <a:endParaRPr lang="en-IN"/>
          </a:p>
        </p:txBody>
      </p:sp>
      <p:sp>
        <p:nvSpPr>
          <p:cNvPr id="4" name="Text 2"/>
          <p:cNvSpPr/>
          <p:nvPr/>
        </p:nvSpPr>
        <p:spPr>
          <a:xfrm>
            <a:off x="3024068" y="475178"/>
            <a:ext cx="8582144" cy="981789"/>
          </a:xfrm>
          <a:prstGeom prst="rect">
            <a:avLst/>
          </a:prstGeom>
          <a:noFill/>
          <a:ln/>
        </p:spPr>
        <p:txBody>
          <a:bodyPr wrap="squar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Shift in Consumer Behavior towards Online Food Ordering</a:t>
            </a:r>
            <a:endParaRPr lang="en-US" sz="3093" dirty="0"/>
          </a:p>
        </p:txBody>
      </p:sp>
      <p:sp>
        <p:nvSpPr>
          <p:cNvPr id="5" name="Text 3"/>
          <p:cNvSpPr/>
          <p:nvPr/>
        </p:nvSpPr>
        <p:spPr>
          <a:xfrm>
            <a:off x="3024068" y="1802606"/>
            <a:ext cx="8582144" cy="1296591"/>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One of the most significant trends observed in the Indian restaurant industry is the shift in consumer behavior towards online food ordering. The growing popularity of food delivery platforms has led to a dramatic increase in the number of consumers ordering food online. This shift is driven by a combination of factors, including the convenience of ordering food from the comfort of one's home or workplace, the availability of a wide range of restaurants, and the competitive pricing offered by food delivery platforms.</a:t>
            </a:r>
            <a:endParaRPr lang="en-US" sz="1361" dirty="0"/>
          </a:p>
        </p:txBody>
      </p:sp>
      <p:sp>
        <p:nvSpPr>
          <p:cNvPr id="6" name="Text 4"/>
          <p:cNvSpPr/>
          <p:nvPr/>
        </p:nvSpPr>
        <p:spPr>
          <a:xfrm>
            <a:off x="3024068" y="3293507"/>
            <a:ext cx="8582144" cy="1296591"/>
          </a:xfrm>
          <a:prstGeom prst="rect">
            <a:avLst/>
          </a:prstGeom>
          <a:noFill/>
          <a:ln/>
        </p:spPr>
        <p:txBody>
          <a:bodyPr wrap="square" rtlCol="0" anchor="t"/>
          <a:lstStyle/>
          <a:p>
            <a:pPr marL="0" indent="0">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The shift towards online food ordering has had a significant impact on restaurants, both positive and negative. While food delivery platforms provide restaurants with access to a larger customer base and increased revenue streams, they also present challenges in terms of commission fees, competitive pressure, and the need to maintain high standards of service and food quality. The report delves deeper into the implications of this shift in consumer behavior for restaurant owners and operators.</a:t>
            </a:r>
            <a:endParaRPr lang="en-US" sz="1361" dirty="0"/>
          </a:p>
        </p:txBody>
      </p:sp>
      <p:sp>
        <p:nvSpPr>
          <p:cNvPr id="7" name="Shape 5"/>
          <p:cNvSpPr/>
          <p:nvPr/>
        </p:nvSpPr>
        <p:spPr>
          <a:xfrm>
            <a:off x="3024068" y="6688931"/>
            <a:ext cx="8582144" cy="21550"/>
          </a:xfrm>
          <a:prstGeom prst="roundRect">
            <a:avLst>
              <a:gd name="adj" fmla="val 144352"/>
            </a:avLst>
          </a:prstGeom>
          <a:solidFill>
            <a:srgbClr val="494A4B"/>
          </a:solidFill>
          <a:ln/>
        </p:spPr>
        <p:txBody>
          <a:bodyPr/>
          <a:lstStyle/>
          <a:p>
            <a:endParaRPr lang="en-IN"/>
          </a:p>
        </p:txBody>
      </p:sp>
      <p:sp>
        <p:nvSpPr>
          <p:cNvPr id="8" name="Shape 6"/>
          <p:cNvSpPr/>
          <p:nvPr/>
        </p:nvSpPr>
        <p:spPr>
          <a:xfrm>
            <a:off x="5115580" y="6084153"/>
            <a:ext cx="21550" cy="604838"/>
          </a:xfrm>
          <a:prstGeom prst="roundRect">
            <a:avLst>
              <a:gd name="adj" fmla="val 144352"/>
            </a:avLst>
          </a:prstGeom>
          <a:solidFill>
            <a:srgbClr val="494A4B"/>
          </a:solidFill>
          <a:ln/>
        </p:spPr>
        <p:txBody>
          <a:bodyPr/>
          <a:lstStyle/>
          <a:p>
            <a:endParaRPr lang="en-IN"/>
          </a:p>
        </p:txBody>
      </p:sp>
      <p:sp>
        <p:nvSpPr>
          <p:cNvPr id="9" name="Shape 7"/>
          <p:cNvSpPr/>
          <p:nvPr/>
        </p:nvSpPr>
        <p:spPr>
          <a:xfrm>
            <a:off x="4932045" y="6494562"/>
            <a:ext cx="388739" cy="388739"/>
          </a:xfrm>
          <a:prstGeom prst="roundRect">
            <a:avLst>
              <a:gd name="adj" fmla="val 8002"/>
            </a:avLst>
          </a:prstGeom>
          <a:solidFill>
            <a:srgbClr val="303132"/>
          </a:solidFill>
          <a:ln/>
        </p:spPr>
        <p:txBody>
          <a:bodyPr/>
          <a:lstStyle/>
          <a:p>
            <a:endParaRPr lang="en-IN"/>
          </a:p>
        </p:txBody>
      </p:sp>
      <p:sp>
        <p:nvSpPr>
          <p:cNvPr id="10" name="Text 8"/>
          <p:cNvSpPr/>
          <p:nvPr/>
        </p:nvSpPr>
        <p:spPr>
          <a:xfrm>
            <a:off x="5081349" y="6571119"/>
            <a:ext cx="90011"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1</a:t>
            </a:r>
            <a:endParaRPr lang="en-US" sz="1856" dirty="0"/>
          </a:p>
        </p:txBody>
      </p:sp>
      <p:sp>
        <p:nvSpPr>
          <p:cNvPr id="11" name="Text 9"/>
          <p:cNvSpPr/>
          <p:nvPr/>
        </p:nvSpPr>
        <p:spPr>
          <a:xfrm>
            <a:off x="4076224" y="5043726"/>
            <a:ext cx="2100382"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Rise of Smartphones</a:t>
            </a:r>
            <a:endParaRPr lang="en-US" sz="1546" dirty="0"/>
          </a:p>
        </p:txBody>
      </p:sp>
      <p:sp>
        <p:nvSpPr>
          <p:cNvPr id="12" name="Text 10"/>
          <p:cNvSpPr/>
          <p:nvPr/>
        </p:nvSpPr>
        <p:spPr>
          <a:xfrm>
            <a:off x="3196828" y="5392698"/>
            <a:ext cx="3859173" cy="518636"/>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The widespread adoption of smartphones has made it easier for consumers to access food delivery apps.</a:t>
            </a:r>
            <a:endParaRPr lang="en-US" sz="1361" dirty="0"/>
          </a:p>
        </p:txBody>
      </p:sp>
      <p:sp>
        <p:nvSpPr>
          <p:cNvPr id="13" name="Shape 11"/>
          <p:cNvSpPr/>
          <p:nvPr/>
        </p:nvSpPr>
        <p:spPr>
          <a:xfrm>
            <a:off x="7304306" y="6688872"/>
            <a:ext cx="21550" cy="604838"/>
          </a:xfrm>
          <a:prstGeom prst="roundRect">
            <a:avLst>
              <a:gd name="adj" fmla="val 144352"/>
            </a:avLst>
          </a:prstGeom>
          <a:solidFill>
            <a:srgbClr val="494A4B"/>
          </a:solidFill>
          <a:ln/>
        </p:spPr>
        <p:txBody>
          <a:bodyPr/>
          <a:lstStyle/>
          <a:p>
            <a:endParaRPr lang="en-IN"/>
          </a:p>
        </p:txBody>
      </p:sp>
      <p:sp>
        <p:nvSpPr>
          <p:cNvPr id="14" name="Shape 12"/>
          <p:cNvSpPr/>
          <p:nvPr/>
        </p:nvSpPr>
        <p:spPr>
          <a:xfrm>
            <a:off x="7120771" y="6494562"/>
            <a:ext cx="388739" cy="388739"/>
          </a:xfrm>
          <a:prstGeom prst="roundRect">
            <a:avLst>
              <a:gd name="adj" fmla="val 8002"/>
            </a:avLst>
          </a:prstGeom>
          <a:solidFill>
            <a:srgbClr val="303132"/>
          </a:solidFill>
          <a:ln/>
        </p:spPr>
        <p:txBody>
          <a:bodyPr/>
          <a:lstStyle/>
          <a:p>
            <a:endParaRPr lang="en-IN"/>
          </a:p>
        </p:txBody>
      </p:sp>
      <p:sp>
        <p:nvSpPr>
          <p:cNvPr id="15" name="Text 13"/>
          <p:cNvSpPr/>
          <p:nvPr/>
        </p:nvSpPr>
        <p:spPr>
          <a:xfrm>
            <a:off x="7246739" y="6571119"/>
            <a:ext cx="136684"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2</a:t>
            </a:r>
            <a:endParaRPr lang="en-US" sz="1856" dirty="0"/>
          </a:p>
        </p:txBody>
      </p:sp>
      <p:sp>
        <p:nvSpPr>
          <p:cNvPr id="16" name="Text 14"/>
          <p:cNvSpPr/>
          <p:nvPr/>
        </p:nvSpPr>
        <p:spPr>
          <a:xfrm>
            <a:off x="5782151" y="7466528"/>
            <a:ext cx="3065978"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Convenience and Accessibility</a:t>
            </a:r>
            <a:endParaRPr lang="en-US" sz="1546" dirty="0"/>
          </a:p>
        </p:txBody>
      </p:sp>
      <p:sp>
        <p:nvSpPr>
          <p:cNvPr id="17" name="Text 15"/>
          <p:cNvSpPr/>
          <p:nvPr/>
        </p:nvSpPr>
        <p:spPr>
          <a:xfrm>
            <a:off x="5385554" y="7815501"/>
            <a:ext cx="3859173" cy="777954"/>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Online food ordering provides consumers with convenience and accessibility, allowing them to order food from a wide range of restaurants.</a:t>
            </a:r>
            <a:endParaRPr lang="en-US" sz="1361" dirty="0"/>
          </a:p>
        </p:txBody>
      </p:sp>
      <p:sp>
        <p:nvSpPr>
          <p:cNvPr id="18" name="Shape 16"/>
          <p:cNvSpPr/>
          <p:nvPr/>
        </p:nvSpPr>
        <p:spPr>
          <a:xfrm>
            <a:off x="9493032" y="6084153"/>
            <a:ext cx="21550" cy="604838"/>
          </a:xfrm>
          <a:prstGeom prst="roundRect">
            <a:avLst>
              <a:gd name="adj" fmla="val 144352"/>
            </a:avLst>
          </a:prstGeom>
          <a:solidFill>
            <a:srgbClr val="494A4B"/>
          </a:solidFill>
          <a:ln/>
        </p:spPr>
        <p:txBody>
          <a:bodyPr/>
          <a:lstStyle/>
          <a:p>
            <a:endParaRPr lang="en-IN"/>
          </a:p>
        </p:txBody>
      </p:sp>
      <p:sp>
        <p:nvSpPr>
          <p:cNvPr id="19" name="Shape 17"/>
          <p:cNvSpPr/>
          <p:nvPr/>
        </p:nvSpPr>
        <p:spPr>
          <a:xfrm>
            <a:off x="9309497" y="6494562"/>
            <a:ext cx="388739" cy="388739"/>
          </a:xfrm>
          <a:prstGeom prst="roundRect">
            <a:avLst>
              <a:gd name="adj" fmla="val 8002"/>
            </a:avLst>
          </a:prstGeom>
          <a:solidFill>
            <a:srgbClr val="303132"/>
          </a:solidFill>
          <a:ln/>
        </p:spPr>
        <p:txBody>
          <a:bodyPr/>
          <a:lstStyle/>
          <a:p>
            <a:endParaRPr lang="en-IN"/>
          </a:p>
        </p:txBody>
      </p:sp>
      <p:sp>
        <p:nvSpPr>
          <p:cNvPr id="20" name="Text 18"/>
          <p:cNvSpPr/>
          <p:nvPr/>
        </p:nvSpPr>
        <p:spPr>
          <a:xfrm>
            <a:off x="9435227" y="6571119"/>
            <a:ext cx="137160"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3</a:t>
            </a:r>
            <a:endParaRPr lang="en-US" sz="1856" dirty="0"/>
          </a:p>
        </p:txBody>
      </p:sp>
      <p:sp>
        <p:nvSpPr>
          <p:cNvPr id="21" name="Text 19"/>
          <p:cNvSpPr/>
          <p:nvPr/>
        </p:nvSpPr>
        <p:spPr>
          <a:xfrm>
            <a:off x="7659172" y="4784408"/>
            <a:ext cx="3689390"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Competitive Pricing and Promotions</a:t>
            </a:r>
            <a:endParaRPr lang="en-US" sz="1546" dirty="0"/>
          </a:p>
        </p:txBody>
      </p:sp>
      <p:sp>
        <p:nvSpPr>
          <p:cNvPr id="22" name="Text 20"/>
          <p:cNvSpPr/>
          <p:nvPr/>
        </p:nvSpPr>
        <p:spPr>
          <a:xfrm>
            <a:off x="7574280" y="5133380"/>
            <a:ext cx="3859173" cy="777954"/>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Food delivery platforms offer competitive pricing and promotions, further encouraging consumers to order food online.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sp>
        <p:nvSpPr>
          <p:cNvPr id="4" name="Text 2"/>
          <p:cNvSpPr/>
          <p:nvPr/>
        </p:nvSpPr>
        <p:spPr>
          <a:xfrm>
            <a:off x="1185029" y="1526381"/>
            <a:ext cx="9218176"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Key Findings from the Research</a:t>
            </a:r>
            <a:endParaRPr lang="en-US" sz="4418" dirty="0"/>
          </a:p>
        </p:txBody>
      </p:sp>
      <p:sp>
        <p:nvSpPr>
          <p:cNvPr id="5" name="Text 3"/>
          <p:cNvSpPr/>
          <p:nvPr/>
        </p:nvSpPr>
        <p:spPr>
          <a:xfrm>
            <a:off x="1185029" y="2721531"/>
            <a:ext cx="12260223"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research revealed several key findings about the restaurant industry in India. Firstly, the study found that vacancy rates are on the rise, particularly in urban centers. This trend is attributed to a combination of factors, including the economic slowdown, the rise of online food ordering, and the increasing popularity of home-cooked meals. Secondly, the study found that food delivery platforms have had a significant impact on the industry, both positive and negative.</a:t>
            </a:r>
            <a:endParaRPr lang="en-US" sz="1944" dirty="0"/>
          </a:p>
        </p:txBody>
      </p:sp>
      <p:sp>
        <p:nvSpPr>
          <p:cNvPr id="6" name="Text 4"/>
          <p:cNvSpPr/>
          <p:nvPr/>
        </p:nvSpPr>
        <p:spPr>
          <a:xfrm>
            <a:off x="1185029" y="4480798"/>
            <a:ext cx="12260223" cy="2222421"/>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research also highlighted the growing importance of adapting to changing consumer preferences. Consumers are increasingly demanding unique dining experiences, high-quality food, and excellent customer service. The study found that restaurants that are able to meet these demands are more likely to succeed in the current market. Lastly, the research revealed the importance of leveraging technology to enhance customer experience and efficiency. Restaurants that are able to integrate technology into their operations are better positioned to thrive in the evolving restaurant landscape.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IN"/>
          </a:p>
        </p:txBody>
      </p:sp>
      <p:sp>
        <p:nvSpPr>
          <p:cNvPr id="3" name="Shape 1"/>
          <p:cNvSpPr/>
          <p:nvPr/>
        </p:nvSpPr>
        <p:spPr>
          <a:xfrm>
            <a:off x="0" y="0"/>
            <a:ext cx="14630400" cy="8229600"/>
          </a:xfrm>
          <a:prstGeom prst="rect">
            <a:avLst/>
          </a:prstGeom>
          <a:solidFill>
            <a:srgbClr val="11121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9581" y="1401842"/>
            <a:ext cx="7777639" cy="1108948"/>
          </a:xfrm>
          <a:prstGeom prst="rect">
            <a:avLst/>
          </a:prstGeom>
          <a:noFill/>
          <a:ln/>
        </p:spPr>
        <p:txBody>
          <a:bodyPr wrap="square" rtlCol="0" anchor="t"/>
          <a:lstStyle/>
          <a:p>
            <a:pPr marL="0" indent="0">
              <a:lnSpc>
                <a:spcPts val="4366"/>
              </a:lnSpc>
              <a:buNone/>
            </a:pPr>
            <a:r>
              <a:rPr lang="en-US" sz="3493" b="1" kern="0" spc="-35" dirty="0">
                <a:solidFill>
                  <a:srgbClr val="FFFFFF"/>
                </a:solidFill>
                <a:latin typeface="Montserrat" pitchFamily="34" charset="0"/>
                <a:ea typeface="Montserrat" pitchFamily="34" charset="-122"/>
                <a:cs typeface="Montserrat" pitchFamily="34" charset="-120"/>
              </a:rPr>
              <a:t>Implications for Restaurant Owners and Operators</a:t>
            </a:r>
            <a:endParaRPr lang="en-US" sz="3493" dirty="0"/>
          </a:p>
        </p:txBody>
      </p:sp>
      <p:sp>
        <p:nvSpPr>
          <p:cNvPr id="6" name="Text 3"/>
          <p:cNvSpPr/>
          <p:nvPr/>
        </p:nvSpPr>
        <p:spPr>
          <a:xfrm>
            <a:off x="6169581" y="2803565"/>
            <a:ext cx="7777639" cy="1755934"/>
          </a:xfrm>
          <a:prstGeom prst="rect">
            <a:avLst/>
          </a:prstGeom>
          <a:noFill/>
          <a:ln/>
        </p:spPr>
        <p:txBody>
          <a:bodyPr wrap="square" rtlCol="0" anchor="t"/>
          <a:lstStyle/>
          <a:p>
            <a:pPr marL="0" indent="0">
              <a:lnSpc>
                <a:spcPts val="2305"/>
              </a:lnSpc>
              <a:buNone/>
            </a:pPr>
            <a:r>
              <a:rPr lang="en-US" sz="1537" dirty="0">
                <a:solidFill>
                  <a:srgbClr val="E2E6E9"/>
                </a:solidFill>
                <a:latin typeface="Source Sans Pro" pitchFamily="34" charset="0"/>
                <a:ea typeface="Source Sans Pro" pitchFamily="34" charset="-122"/>
                <a:cs typeface="Source Sans Pro" pitchFamily="34" charset="-120"/>
              </a:rPr>
              <a:t>The findings of this report have significant implications for restaurant owners and operators. The report underscores the importance of understanding and adapting to the changing landscape of the industry. To thrive, restaurants need to focus on providing unique dining experiences, embracing technology, and maintaining high standards of food quality and customer service. They must also be mindful of the growing impact of food delivery platforms and navigate the challenges and opportunities they present.</a:t>
            </a:r>
            <a:endParaRPr lang="en-US" sz="1537" dirty="0"/>
          </a:p>
        </p:txBody>
      </p:sp>
      <p:sp>
        <p:nvSpPr>
          <p:cNvPr id="7" name="Text 4"/>
          <p:cNvSpPr/>
          <p:nvPr/>
        </p:nvSpPr>
        <p:spPr>
          <a:xfrm>
            <a:off x="6169581" y="4779050"/>
            <a:ext cx="7777639" cy="2048589"/>
          </a:xfrm>
          <a:prstGeom prst="rect">
            <a:avLst/>
          </a:prstGeom>
          <a:noFill/>
          <a:ln/>
        </p:spPr>
        <p:txBody>
          <a:bodyPr wrap="square" rtlCol="0" anchor="t"/>
          <a:lstStyle/>
          <a:p>
            <a:pPr marL="0" indent="0">
              <a:lnSpc>
                <a:spcPts val="2305"/>
              </a:lnSpc>
              <a:buNone/>
            </a:pPr>
            <a:r>
              <a:rPr lang="en-US" sz="1537" dirty="0">
                <a:solidFill>
                  <a:srgbClr val="E2E6E9"/>
                </a:solidFill>
                <a:latin typeface="Source Sans Pro" pitchFamily="34" charset="0"/>
                <a:ea typeface="Source Sans Pro" pitchFamily="34" charset="-122"/>
                <a:cs typeface="Source Sans Pro" pitchFamily="34" charset="-120"/>
              </a:rPr>
              <a:t>The report suggests that restaurants consider developing a comprehensive online strategy, including a strong presence on food delivery platforms and a user-friendly website or app for online ordering. They should also focus on building strong relationships with food delivery platforms to ensure favorable terms and conditions. It is also crucial for restaurants to focus on building their brand and differentiating themselves from the competition. They can achieve this by offering unique menu items, creating a distinctive dining experience, and leveraging social media to connect with potential customers.</a:t>
            </a:r>
            <a:endParaRPr lang="en-US" sz="15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1770</Words>
  <Application>Microsoft Office PowerPoint</Application>
  <PresentationFormat>Custom</PresentationFormat>
  <Paragraphs>75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FNU LNU</cp:lastModifiedBy>
  <cp:revision>2</cp:revision>
  <dcterms:created xsi:type="dcterms:W3CDTF">2024-07-13T21:11:05Z</dcterms:created>
  <dcterms:modified xsi:type="dcterms:W3CDTF">2024-07-13T21:17:08Z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2024-07-13T21:16:45Z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605b4de6-770d-47cb-bf11-ac39b97bd8bb</vt:lpwstr>
  </property>
  <property fmtid="{D5CDD505-2E9C-101B-9397-08002B2CF9AE}" pid="7" name="MSIP_Label_defa4170-0d19-0005-0004-bc88714345d2_ActionId">
    <vt:lpwstr>63747706-18e6-4677-a204-05686fe06489</vt:lpwstr>
  </property>
  <property fmtid="{D5CDD505-2E9C-101B-9397-08002B2CF9AE}" pid="8" name="MSIP_Label_defa4170-0d19-0005-0004-bc88714345d2_ContentBits">
    <vt:lpwstr>0</vt:lpwstr>
  </property>
</Properties>
</file>